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5"/>
  </p:sldMasterIdLst>
  <p:notesMasterIdLst>
    <p:notesMasterId r:id="rId25"/>
  </p:notesMasterIdLst>
  <p:handoutMasterIdLst>
    <p:handoutMasterId r:id="rId26"/>
  </p:handoutMasterIdLst>
  <p:sldIdLst>
    <p:sldId id="279" r:id="rId6"/>
    <p:sldId id="317" r:id="rId7"/>
    <p:sldId id="334" r:id="rId8"/>
    <p:sldId id="336" r:id="rId9"/>
    <p:sldId id="353" r:id="rId10"/>
    <p:sldId id="352" r:id="rId11"/>
    <p:sldId id="342" r:id="rId12"/>
    <p:sldId id="318" r:id="rId13"/>
    <p:sldId id="320" r:id="rId14"/>
    <p:sldId id="321" r:id="rId15"/>
    <p:sldId id="323" r:id="rId16"/>
    <p:sldId id="324" r:id="rId17"/>
    <p:sldId id="332" r:id="rId18"/>
    <p:sldId id="343" r:id="rId19"/>
    <p:sldId id="345" r:id="rId20"/>
    <p:sldId id="357" r:id="rId21"/>
    <p:sldId id="358" r:id="rId22"/>
    <p:sldId id="359" r:id="rId23"/>
    <p:sldId id="333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4">
          <p15:clr>
            <a:srgbClr val="A4A3A4"/>
          </p15:clr>
        </p15:guide>
        <p15:guide id="2" pos="16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5A9FFF"/>
    <a:srgbClr val="4876BA"/>
    <a:srgbClr val="A90000"/>
    <a:srgbClr val="1D164D"/>
    <a:srgbClr val="34278D"/>
    <a:srgbClr val="3D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7" autoAdjust="0"/>
    <p:restoredTop sz="92266"/>
  </p:normalViewPr>
  <p:slideViewPr>
    <p:cSldViewPr snapToGrid="0">
      <p:cViewPr>
        <p:scale>
          <a:sx n="109" d="100"/>
          <a:sy n="109" d="100"/>
        </p:scale>
        <p:origin x="648" y="-280"/>
      </p:cViewPr>
      <p:guideLst>
        <p:guide orient="horz" pos="3614"/>
        <p:guide pos="16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D9EE5-D7E9-4974-90FC-ACA46A04FE65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663FC3A1-9C39-4C0A-B603-B88F37B84B4A}">
      <dgm:prSet phldrT="[Text]"/>
      <dgm:spPr/>
      <dgm:t>
        <a:bodyPr/>
        <a:lstStyle/>
        <a:p>
          <a:r>
            <a:rPr lang="en-US" dirty="0"/>
            <a:t>ESSA</a:t>
          </a:r>
        </a:p>
      </dgm:t>
    </dgm:pt>
    <dgm:pt modelId="{20210AF4-9E44-455A-A6E2-16199243AB8F}" type="parTrans" cxnId="{6FC09DB4-3E83-499D-AD40-C041ED34FED3}">
      <dgm:prSet/>
      <dgm:spPr/>
      <dgm:t>
        <a:bodyPr/>
        <a:lstStyle/>
        <a:p>
          <a:endParaRPr lang="en-US"/>
        </a:p>
      </dgm:t>
    </dgm:pt>
    <dgm:pt modelId="{DA100C54-8D51-469A-BBEA-32CF7C590111}" type="sibTrans" cxnId="{6FC09DB4-3E83-499D-AD40-C041ED34FED3}">
      <dgm:prSet/>
      <dgm:spPr/>
      <dgm:t>
        <a:bodyPr/>
        <a:lstStyle/>
        <a:p>
          <a:endParaRPr lang="en-US"/>
        </a:p>
      </dgm:t>
    </dgm:pt>
    <dgm:pt modelId="{F5229D05-573F-4E3F-B308-73F28C0644E4}">
      <dgm:prSet phldrT="[Text]"/>
      <dgm:spPr/>
      <dgm:t>
        <a:bodyPr/>
        <a:lstStyle/>
        <a:p>
          <a:r>
            <a:rPr lang="en-US" dirty="0"/>
            <a:t>Perkins</a:t>
          </a:r>
        </a:p>
      </dgm:t>
    </dgm:pt>
    <dgm:pt modelId="{79E6F838-D528-4CC7-8BF9-4FF68C316D9F}" type="parTrans" cxnId="{1517E623-9256-4359-ACF8-7360CA1D559A}">
      <dgm:prSet/>
      <dgm:spPr/>
      <dgm:t>
        <a:bodyPr/>
        <a:lstStyle/>
        <a:p>
          <a:endParaRPr lang="en-US"/>
        </a:p>
      </dgm:t>
    </dgm:pt>
    <dgm:pt modelId="{258B161A-B268-41ED-BACB-23AA174E9FA2}" type="sibTrans" cxnId="{1517E623-9256-4359-ACF8-7360CA1D559A}">
      <dgm:prSet/>
      <dgm:spPr/>
      <dgm:t>
        <a:bodyPr/>
        <a:lstStyle/>
        <a:p>
          <a:endParaRPr lang="en-US"/>
        </a:p>
      </dgm:t>
    </dgm:pt>
    <dgm:pt modelId="{202000E0-356C-445D-AB15-0CC39D0C9606}">
      <dgm:prSet phldrT="[Text]"/>
      <dgm:spPr/>
      <dgm:t>
        <a:bodyPr/>
        <a:lstStyle/>
        <a:p>
          <a:r>
            <a:rPr lang="en-US" dirty="0"/>
            <a:t>IDEA</a:t>
          </a:r>
        </a:p>
      </dgm:t>
    </dgm:pt>
    <dgm:pt modelId="{19A3F029-25E1-4B8C-BF6B-CF866227C9BA}" type="parTrans" cxnId="{9F5F943E-B655-400D-998E-CBFFB381C26D}">
      <dgm:prSet/>
      <dgm:spPr/>
      <dgm:t>
        <a:bodyPr/>
        <a:lstStyle/>
        <a:p>
          <a:endParaRPr lang="en-US"/>
        </a:p>
      </dgm:t>
    </dgm:pt>
    <dgm:pt modelId="{9C6DF24F-D547-46D2-920D-D8E40432131C}" type="sibTrans" cxnId="{9F5F943E-B655-400D-998E-CBFFB381C26D}">
      <dgm:prSet/>
      <dgm:spPr/>
      <dgm:t>
        <a:bodyPr/>
        <a:lstStyle/>
        <a:p>
          <a:endParaRPr lang="en-US"/>
        </a:p>
      </dgm:t>
    </dgm:pt>
    <dgm:pt modelId="{E9DBF9CB-5DA6-4825-9429-520906BFA87A}" type="pres">
      <dgm:prSet presAssocID="{679D9EE5-D7E9-4974-90FC-ACA46A04FE65}" presName="compositeShape" presStyleCnt="0">
        <dgm:presLayoutVars>
          <dgm:chMax val="7"/>
          <dgm:dir/>
          <dgm:resizeHandles val="exact"/>
        </dgm:presLayoutVars>
      </dgm:prSet>
      <dgm:spPr/>
    </dgm:pt>
    <dgm:pt modelId="{3A3B9D94-F4F5-44C2-A66A-19E6BD74C8C2}" type="pres">
      <dgm:prSet presAssocID="{663FC3A1-9C39-4C0A-B603-B88F37B84B4A}" presName="circ1" presStyleLbl="vennNode1" presStyleIdx="0" presStyleCnt="3"/>
      <dgm:spPr/>
      <dgm:t>
        <a:bodyPr/>
        <a:lstStyle/>
        <a:p>
          <a:endParaRPr lang="en-US"/>
        </a:p>
      </dgm:t>
    </dgm:pt>
    <dgm:pt modelId="{C52BBEC2-1630-42F8-A7D3-F83B841A3E4C}" type="pres">
      <dgm:prSet presAssocID="{663FC3A1-9C39-4C0A-B603-B88F37B84B4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46263-9B8B-4866-86D1-75AD3BEA6150}" type="pres">
      <dgm:prSet presAssocID="{F5229D05-573F-4E3F-B308-73F28C0644E4}" presName="circ2" presStyleLbl="vennNode1" presStyleIdx="1" presStyleCnt="3"/>
      <dgm:spPr/>
      <dgm:t>
        <a:bodyPr/>
        <a:lstStyle/>
        <a:p>
          <a:endParaRPr lang="en-US"/>
        </a:p>
      </dgm:t>
    </dgm:pt>
    <dgm:pt modelId="{35096879-8363-481A-8E2A-7BA6F4B920D1}" type="pres">
      <dgm:prSet presAssocID="{F5229D05-573F-4E3F-B308-73F28C0644E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4E002-087D-468A-AD95-463CDEE2BBD6}" type="pres">
      <dgm:prSet presAssocID="{202000E0-356C-445D-AB15-0CC39D0C9606}" presName="circ3" presStyleLbl="vennNode1" presStyleIdx="2" presStyleCnt="3"/>
      <dgm:spPr/>
      <dgm:t>
        <a:bodyPr/>
        <a:lstStyle/>
        <a:p>
          <a:endParaRPr lang="en-US"/>
        </a:p>
      </dgm:t>
    </dgm:pt>
    <dgm:pt modelId="{F4DED8F0-6CA4-43A0-A46C-EF3143BDE0E7}" type="pres">
      <dgm:prSet presAssocID="{202000E0-356C-445D-AB15-0CC39D0C960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355693-138F-444E-B5AA-0E0EE2B203F6}" type="presOf" srcId="{202000E0-356C-445D-AB15-0CC39D0C9606}" destId="{B884E002-087D-468A-AD95-463CDEE2BBD6}" srcOrd="0" destOrd="0" presId="urn:microsoft.com/office/officeart/2005/8/layout/venn1"/>
    <dgm:cxn modelId="{6FC09DB4-3E83-499D-AD40-C041ED34FED3}" srcId="{679D9EE5-D7E9-4974-90FC-ACA46A04FE65}" destId="{663FC3A1-9C39-4C0A-B603-B88F37B84B4A}" srcOrd="0" destOrd="0" parTransId="{20210AF4-9E44-455A-A6E2-16199243AB8F}" sibTransId="{DA100C54-8D51-469A-BBEA-32CF7C590111}"/>
    <dgm:cxn modelId="{096C9C0A-819B-4EEB-B399-BD3826255B46}" type="presOf" srcId="{202000E0-356C-445D-AB15-0CC39D0C9606}" destId="{F4DED8F0-6CA4-43A0-A46C-EF3143BDE0E7}" srcOrd="1" destOrd="0" presId="urn:microsoft.com/office/officeart/2005/8/layout/venn1"/>
    <dgm:cxn modelId="{1517E623-9256-4359-ACF8-7360CA1D559A}" srcId="{679D9EE5-D7E9-4974-90FC-ACA46A04FE65}" destId="{F5229D05-573F-4E3F-B308-73F28C0644E4}" srcOrd="1" destOrd="0" parTransId="{79E6F838-D528-4CC7-8BF9-4FF68C316D9F}" sibTransId="{258B161A-B268-41ED-BACB-23AA174E9FA2}"/>
    <dgm:cxn modelId="{D0AB749B-A3C5-4A4C-8B56-32BC6B6A9679}" type="presOf" srcId="{F5229D05-573F-4E3F-B308-73F28C0644E4}" destId="{48246263-9B8B-4866-86D1-75AD3BEA6150}" srcOrd="0" destOrd="0" presId="urn:microsoft.com/office/officeart/2005/8/layout/venn1"/>
    <dgm:cxn modelId="{C4573ECA-8BE1-4F97-9E64-9A77CC7422B6}" type="presOf" srcId="{F5229D05-573F-4E3F-B308-73F28C0644E4}" destId="{35096879-8363-481A-8E2A-7BA6F4B920D1}" srcOrd="1" destOrd="0" presId="urn:microsoft.com/office/officeart/2005/8/layout/venn1"/>
    <dgm:cxn modelId="{5880172D-5C77-4784-9298-4A8CB4A8C832}" type="presOf" srcId="{663FC3A1-9C39-4C0A-B603-B88F37B84B4A}" destId="{C52BBEC2-1630-42F8-A7D3-F83B841A3E4C}" srcOrd="1" destOrd="0" presId="urn:microsoft.com/office/officeart/2005/8/layout/venn1"/>
    <dgm:cxn modelId="{9F5F943E-B655-400D-998E-CBFFB381C26D}" srcId="{679D9EE5-D7E9-4974-90FC-ACA46A04FE65}" destId="{202000E0-356C-445D-AB15-0CC39D0C9606}" srcOrd="2" destOrd="0" parTransId="{19A3F029-25E1-4B8C-BF6B-CF866227C9BA}" sibTransId="{9C6DF24F-D547-46D2-920D-D8E40432131C}"/>
    <dgm:cxn modelId="{A79DA121-2E6C-4B22-8B71-1401555D6E01}" type="presOf" srcId="{663FC3A1-9C39-4C0A-B603-B88F37B84B4A}" destId="{3A3B9D94-F4F5-44C2-A66A-19E6BD74C8C2}" srcOrd="0" destOrd="0" presId="urn:microsoft.com/office/officeart/2005/8/layout/venn1"/>
    <dgm:cxn modelId="{61DD6F43-5CE7-4B43-B919-2837D5A4F464}" type="presOf" srcId="{679D9EE5-D7E9-4974-90FC-ACA46A04FE65}" destId="{E9DBF9CB-5DA6-4825-9429-520906BFA87A}" srcOrd="0" destOrd="0" presId="urn:microsoft.com/office/officeart/2005/8/layout/venn1"/>
    <dgm:cxn modelId="{117AE210-EEB7-4334-9428-819D38AE8E79}" type="presParOf" srcId="{E9DBF9CB-5DA6-4825-9429-520906BFA87A}" destId="{3A3B9D94-F4F5-44C2-A66A-19E6BD74C8C2}" srcOrd="0" destOrd="0" presId="urn:microsoft.com/office/officeart/2005/8/layout/venn1"/>
    <dgm:cxn modelId="{AD764FBB-2E2A-4C97-AFA2-82E5115079D6}" type="presParOf" srcId="{E9DBF9CB-5DA6-4825-9429-520906BFA87A}" destId="{C52BBEC2-1630-42F8-A7D3-F83B841A3E4C}" srcOrd="1" destOrd="0" presId="urn:microsoft.com/office/officeart/2005/8/layout/venn1"/>
    <dgm:cxn modelId="{B3B73512-2101-4600-9720-8BBF43C79998}" type="presParOf" srcId="{E9DBF9CB-5DA6-4825-9429-520906BFA87A}" destId="{48246263-9B8B-4866-86D1-75AD3BEA6150}" srcOrd="2" destOrd="0" presId="urn:microsoft.com/office/officeart/2005/8/layout/venn1"/>
    <dgm:cxn modelId="{E0EBD901-7BF2-453B-A5BD-65741C8857AA}" type="presParOf" srcId="{E9DBF9CB-5DA6-4825-9429-520906BFA87A}" destId="{35096879-8363-481A-8E2A-7BA6F4B920D1}" srcOrd="3" destOrd="0" presId="urn:microsoft.com/office/officeart/2005/8/layout/venn1"/>
    <dgm:cxn modelId="{09FB3701-C2A5-40CF-8F4C-D04745301A7B}" type="presParOf" srcId="{E9DBF9CB-5DA6-4825-9429-520906BFA87A}" destId="{B884E002-087D-468A-AD95-463CDEE2BBD6}" srcOrd="4" destOrd="0" presId="urn:microsoft.com/office/officeart/2005/8/layout/venn1"/>
    <dgm:cxn modelId="{97DE19BC-D207-4C9C-BDB4-07D7B9A4D187}" type="presParOf" srcId="{E9DBF9CB-5DA6-4825-9429-520906BFA87A}" destId="{F4DED8F0-6CA4-43A0-A46C-EF3143BDE0E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B9D94-F4F5-44C2-A66A-19E6BD74C8C2}">
      <dsp:nvSpPr>
        <dsp:cNvPr id="0" name=""/>
        <dsp:cNvSpPr/>
      </dsp:nvSpPr>
      <dsp:spPr>
        <a:xfrm>
          <a:off x="2218615" y="64191"/>
          <a:ext cx="3081169" cy="308116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ESSA</a:t>
          </a:r>
        </a:p>
      </dsp:txBody>
      <dsp:txXfrm>
        <a:off x="2629437" y="603395"/>
        <a:ext cx="2259524" cy="1386526"/>
      </dsp:txXfrm>
    </dsp:sp>
    <dsp:sp modelId="{48246263-9B8B-4866-86D1-75AD3BEA6150}">
      <dsp:nvSpPr>
        <dsp:cNvPr id="0" name=""/>
        <dsp:cNvSpPr/>
      </dsp:nvSpPr>
      <dsp:spPr>
        <a:xfrm>
          <a:off x="3330403" y="1989921"/>
          <a:ext cx="3081169" cy="308116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Perkins</a:t>
          </a:r>
        </a:p>
      </dsp:txBody>
      <dsp:txXfrm>
        <a:off x="4272728" y="2785890"/>
        <a:ext cx="1848701" cy="1694643"/>
      </dsp:txXfrm>
    </dsp:sp>
    <dsp:sp modelId="{B884E002-087D-468A-AD95-463CDEE2BBD6}">
      <dsp:nvSpPr>
        <dsp:cNvPr id="0" name=""/>
        <dsp:cNvSpPr/>
      </dsp:nvSpPr>
      <dsp:spPr>
        <a:xfrm>
          <a:off x="1106826" y="1989921"/>
          <a:ext cx="3081169" cy="30811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IDEA</a:t>
          </a:r>
        </a:p>
      </dsp:txBody>
      <dsp:txXfrm>
        <a:off x="1396970" y="2785890"/>
        <a:ext cx="1848701" cy="1694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ACET General Session 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10/24/2017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wrap="square" lIns="95207" tIns="47604" rIns="95207" bIns="476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CECD609-22E6-4D26-B961-DA8D8241BA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ACET General Session 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10/24/2017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7238" y="719138"/>
            <a:ext cx="3416300" cy="256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207" tIns="47604" rIns="95207" bIns="4760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3440431"/>
            <a:ext cx="5852160" cy="5679044"/>
          </a:xfrm>
          <a:prstGeom prst="rect">
            <a:avLst/>
          </a:prstGeom>
        </p:spPr>
        <p:txBody>
          <a:bodyPr vert="horz" wrap="square" lIns="95207" tIns="47604" rIns="95207" bIns="4760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Font — Ariel 18</a:t>
            </a:r>
          </a:p>
          <a:p>
            <a:pPr lvl="1"/>
            <a:r>
              <a:rPr lang="en-US" noProof="0"/>
              <a:t>Ariel 14</a:t>
            </a:r>
          </a:p>
          <a:p>
            <a:pPr lvl="2"/>
            <a:r>
              <a:rPr lang="en-US" noProof="0"/>
              <a:t>Times 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wrap="square" lIns="95207" tIns="47604" rIns="95207" bIns="476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Cory Green, TEA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389120" y="1360170"/>
            <a:ext cx="2194560" cy="480060"/>
          </a:xfrm>
          <a:prstGeom prst="rect">
            <a:avLst/>
          </a:prstGeom>
        </p:spPr>
        <p:txBody>
          <a:bodyPr vert="horz" wrap="square" lIns="95207" tIns="47604" rIns="95207" bIns="47604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1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35A9C6E-5A54-4BE5-8216-EDFAE17A1D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572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/>
        <a:ea typeface="ＭＳ Ｐゴシック" pitchFamily="-105" charset="-128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/>
        <a:ea typeface="ＭＳ Ｐゴシック" pitchFamily="-105" charset="-128"/>
        <a:cs typeface="Arial"/>
      </a:defRPr>
    </a:lvl2pPr>
    <a:lvl3pPr marL="465138" algn="l" defTabSz="4572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/>
        <a:ea typeface="Times" pitchFamily="-105" charset="0"/>
        <a:cs typeface="Time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105" charset="-128"/>
        <a:cs typeface="Arial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105" charset="-128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4.7% </a:t>
            </a:r>
            <a:r>
              <a:rPr lang="en-US" dirty="0" smtClean="0"/>
              <a:t>increase for Title II</a:t>
            </a:r>
          </a:p>
          <a:p>
            <a:r>
              <a:rPr lang="en-US" dirty="0" smtClean="0"/>
              <a:t>Another 10</a:t>
            </a:r>
            <a:r>
              <a:rPr lang="en-US" smtClean="0"/>
              <a:t>% decrease</a:t>
            </a:r>
            <a:r>
              <a:rPr lang="en-US" baseline="0" smtClean="0"/>
              <a:t> </a:t>
            </a:r>
            <a:r>
              <a:rPr lang="en-US" baseline="0" dirty="0" smtClean="0"/>
              <a:t>next year </a:t>
            </a:r>
            <a:r>
              <a:rPr lang="en-US" baseline="0" smtClean="0"/>
              <a:t>for Migrant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ACET General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10/24/2017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335A9C6E-5A54-4BE5-8216-EDFAE17A1D9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628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2019-2020</a:t>
            </a:r>
          </a:p>
          <a:p>
            <a:r>
              <a:rPr lang="en-US" dirty="0" smtClean="0"/>
              <a:t>Maybe: 2020-2021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ACET General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35A9C6E-5A54-4BE5-8216-EDFAE17A1D9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3019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Early April: Releasing</a:t>
            </a:r>
            <a:r>
              <a:rPr lang="en-US" baseline="0" dirty="0" smtClean="0"/>
              <a:t> PNP Equitable Amount Calculator (Not </a:t>
            </a:r>
            <a:r>
              <a:rPr lang="en-US" baseline="0" dirty="0" err="1" smtClean="0"/>
              <a:t>eGrant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ACET General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35A9C6E-5A54-4BE5-8216-EDFAE17A1D9E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279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3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4.7% </a:t>
            </a:r>
            <a:r>
              <a:rPr lang="en-US" dirty="0" err="1"/>
              <a:t>inc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ACET General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10/24/2017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335A9C6E-5A54-4BE5-8216-EDFAE17A1D9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340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time the</a:t>
            </a:r>
            <a:r>
              <a:rPr lang="en-US" baseline="0" dirty="0" smtClean="0"/>
              <a:t> lists will be released, along with the worksheet of what we are looking for. Public requests: will release findings.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ACET General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35A9C6E-5A54-4BE5-8216-EDFAE17A1D9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75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80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8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6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 deadline: End of September, so districts can have data available;</a:t>
            </a:r>
          </a:p>
          <a:p>
            <a:r>
              <a:rPr lang="en-US" dirty="0" smtClean="0"/>
              <a:t>SMART Goals: Expectation is for them to be the same and just adjust annual target on the new school</a:t>
            </a:r>
            <a:r>
              <a:rPr lang="en-US" baseline="0" dirty="0" smtClean="0"/>
              <a:t> year;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25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5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SSAs: They need to complete their own 3001 with their own goals and activities; the ESC will not complete this for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E2ED-DCF5-48B8-9AE5-736B137F4A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4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57615" y="1752601"/>
            <a:ext cx="6909421" cy="1829761"/>
          </a:xfrm>
        </p:spPr>
        <p:txBody>
          <a:bodyPr anchor="b"/>
          <a:lstStyle>
            <a:lvl1pPr algn="r">
              <a:defRPr sz="4800" b="1">
                <a:solidFill>
                  <a:srgbClr val="34278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541640" y="3611607"/>
            <a:ext cx="6916560" cy="1199704"/>
          </a:xfrm>
        </p:spPr>
        <p:txBody>
          <a:bodyPr lIns="45720" rIns="45720"/>
          <a:lstStyle>
            <a:lvl1pPr marL="0" marR="64008" indent="0" algn="r">
              <a:buNone/>
              <a:defRPr sz="3200">
                <a:solidFill>
                  <a:schemeClr val="tx2"/>
                </a:solidFill>
                <a:latin typeface="Arial Narrow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069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 Narrow" pitchFamily="34" charset="0"/>
              </a:defRPr>
            </a:lvl1pPr>
            <a:lvl2pPr>
              <a:defRPr sz="28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buSzPct val="100000"/>
              <a:buFont typeface="Lucida Grande"/>
              <a:buChar char="╸"/>
              <a:defRPr>
                <a:latin typeface="Arial Narrow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06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4278D"/>
              </a:buClr>
              <a:buSzPct val="68000"/>
              <a:buFont typeface="Wingdings 3"/>
              <a:buChar char=""/>
              <a:tabLst/>
              <a:defRPr sz="3200">
                <a:solidFill>
                  <a:srgbClr val="0D0D0D"/>
                </a:solidFill>
                <a:latin typeface="Arial Narrow" pitchFamily="34" charset="0"/>
              </a:defRPr>
            </a:lvl1pPr>
            <a:lvl2pPr marL="621792" marR="0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34278D"/>
              </a:buClr>
              <a:buSzTx/>
              <a:buFont typeface="Verdana"/>
              <a:buChar char="◦"/>
              <a:tabLst/>
              <a:defRPr sz="2800">
                <a:solidFill>
                  <a:srgbClr val="0D0D0D"/>
                </a:solidFill>
                <a:latin typeface="Arial Narrow" pitchFamily="34" charset="0"/>
              </a:defRPr>
            </a:lvl2pPr>
            <a:lvl3pPr marL="859536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34278D"/>
              </a:buClr>
              <a:buSzPct val="100000"/>
              <a:buFont typeface="Wingdings 2"/>
              <a:buChar char=""/>
              <a:tabLst/>
              <a:defRPr sz="2400">
                <a:solidFill>
                  <a:srgbClr val="0D0D0D"/>
                </a:solidFill>
                <a:latin typeface="Arial Narrow" pitchFamily="34" charset="0"/>
              </a:defRPr>
            </a:lvl3pPr>
            <a:lvl4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34278D"/>
              </a:buClr>
              <a:buSzTx/>
              <a:buFont typeface="Wingdings 2" charset="2"/>
              <a:buChar char="╸"/>
              <a:tabLst/>
              <a:defRPr sz="2200">
                <a:solidFill>
                  <a:srgbClr val="0D0D0D"/>
                </a:solidFill>
              </a:defRPr>
            </a:lvl4pPr>
            <a:lvl5pPr marL="1371600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DA1F28"/>
              </a:buClr>
              <a:buSzTx/>
              <a:buFont typeface="Wingdings 2"/>
              <a:buChar char=""/>
              <a:tabLst/>
              <a:defRPr sz="2000">
                <a:solidFill>
                  <a:srgbClr val="0D0D0D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549586" y="1499259"/>
            <a:ext cx="4038600" cy="4525963"/>
          </a:xfrm>
        </p:spPr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4278D"/>
              </a:buClr>
              <a:buSzPct val="68000"/>
              <a:buFont typeface="Wingdings 3"/>
              <a:buChar char=""/>
              <a:tabLst/>
              <a:defRPr sz="3200">
                <a:solidFill>
                  <a:srgbClr val="0D0D0D"/>
                </a:solidFill>
                <a:latin typeface="Arial Narrow" pitchFamily="34" charset="0"/>
              </a:defRPr>
            </a:lvl1pPr>
            <a:lvl2pPr marL="621792" marR="0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34278D"/>
              </a:buClr>
              <a:buSzTx/>
              <a:buFont typeface="Verdana"/>
              <a:buChar char="◦"/>
              <a:tabLst/>
              <a:defRPr sz="2800">
                <a:solidFill>
                  <a:srgbClr val="0D0D0D"/>
                </a:solidFill>
                <a:latin typeface="Arial Narrow" pitchFamily="34" charset="0"/>
              </a:defRPr>
            </a:lvl2pPr>
            <a:lvl3pPr marL="859536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34278D"/>
              </a:buClr>
              <a:buSzPct val="100000"/>
              <a:buFont typeface="Wingdings 2"/>
              <a:buChar char=""/>
              <a:tabLst/>
              <a:defRPr sz="2400">
                <a:solidFill>
                  <a:srgbClr val="0D0D0D"/>
                </a:solidFill>
                <a:latin typeface="Arial Narrow" pitchFamily="34" charset="0"/>
              </a:defRPr>
            </a:lvl3pPr>
            <a:lvl4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34278D"/>
              </a:buClr>
              <a:buSzTx/>
              <a:buFont typeface="Wingdings 2" charset="2"/>
              <a:buChar char="╸"/>
              <a:tabLst/>
              <a:defRPr sz="2200">
                <a:solidFill>
                  <a:srgbClr val="0D0D0D"/>
                </a:solidFill>
              </a:defRPr>
            </a:lvl4pPr>
            <a:lvl5pPr marL="1371600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DA1F28"/>
              </a:buClr>
              <a:buSzTx/>
              <a:buFont typeface="Wingdings 2"/>
              <a:buChar char=""/>
              <a:tabLst/>
              <a:defRPr sz="2000">
                <a:solidFill>
                  <a:srgbClr val="0D0D0D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219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2"/>
          </p:nvPr>
        </p:nvSpPr>
        <p:spPr>
          <a:xfrm>
            <a:off x="455083" y="5355102"/>
            <a:ext cx="8233834" cy="359898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864050"/>
          </a:xfrm>
        </p:spPr>
        <p:txBody>
          <a:bodyPr/>
          <a:lstStyle>
            <a:lvl3pPr>
              <a:defRPr sz="2300"/>
            </a:lvl3pPr>
            <a:lvl4pPr>
              <a:buSzPct val="100000"/>
              <a:buFont typeface="Lucida Grande"/>
              <a:buChar char="╸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44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534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11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0"/>
          <a:stretch/>
        </p:blipFill>
        <p:spPr>
          <a:xfrm>
            <a:off x="6108133" y="5740718"/>
            <a:ext cx="2902517" cy="111728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5287061" y="6488668"/>
            <a:ext cx="334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34278D"/>
                </a:solidFill>
                <a:latin typeface="Arial Narrow" panose="020B0606020202030204" pitchFamily="34" charset="0"/>
              </a:rPr>
              <a:t>DEPARTMENT OF </a:t>
            </a:r>
          </a:p>
          <a:p>
            <a:pPr algn="r"/>
            <a:r>
              <a:rPr lang="en-US" sz="900" b="1" dirty="0">
                <a:solidFill>
                  <a:srgbClr val="34278D"/>
                </a:solidFill>
                <a:latin typeface="Arial Narrow" panose="020B0606020202030204" pitchFamily="34" charset="0"/>
              </a:rPr>
              <a:t>CONTRACTS,</a:t>
            </a:r>
            <a:r>
              <a:rPr lang="en-US" sz="900" b="1" baseline="0" dirty="0">
                <a:solidFill>
                  <a:srgbClr val="34278D"/>
                </a:solidFill>
                <a:latin typeface="Arial Narrow" panose="020B0606020202030204" pitchFamily="34" charset="0"/>
              </a:rPr>
              <a:t> GRANTS &amp; FINANCIAL ADMINISTRATION</a:t>
            </a:r>
            <a:endParaRPr lang="en-US" sz="900" b="1" dirty="0">
              <a:solidFill>
                <a:srgbClr val="34278D"/>
              </a:solidFill>
              <a:latin typeface="Arial Narrow" panose="020B0606020202030204" pitchFamily="34" charset="0"/>
            </a:endParaRP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393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0" r:id="rId2"/>
    <p:sldLayoutId id="2147483943" r:id="rId3"/>
    <p:sldLayoutId id="2147483944" r:id="rId4"/>
    <p:sldLayoutId id="2147483945" r:id="rId5"/>
    <p:sldLayoutId id="2147483941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/>
          <a:ea typeface="ＭＳ Ｐゴシック" pitchFamily="-105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ＭＳ Ｐゴシック" pitchFamily="-105" charset="-128"/>
          <a:cs typeface="Arial" pitchFamily="-105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ＭＳ Ｐゴシック" pitchFamily="-105" charset="-128"/>
          <a:cs typeface="Arial" pitchFamily="-105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ＭＳ Ｐゴシック" pitchFamily="-105" charset="-128"/>
          <a:cs typeface="Arial" pitchFamily="-105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ＭＳ Ｐゴシック" pitchFamily="-105" charset="-128"/>
          <a:cs typeface="Arial" pitchFamily="-10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rgbClr val="34278D"/>
        </a:buClr>
        <a:buSzPct val="68000"/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Arial Narrow" pitchFamily="34" charset="0"/>
          <a:ea typeface="ＭＳ Ｐゴシック" pitchFamily="-105" charset="-128"/>
          <a:cs typeface="Arial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34278D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34278D"/>
        </a:buClr>
        <a:buSzPct val="100000"/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34278D"/>
        </a:buClr>
        <a:buFont typeface="Wingdings 2" panose="05020102010507070707" pitchFamily="18" charset="2"/>
        <a:buChar char="╸"/>
        <a:defRPr sz="2200" kern="12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hyperlink" Target="http://strathmoreyr8maths.wikispaces.com/hom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189F7-076F-4D71-AE05-6364826B6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615" y="1179871"/>
            <a:ext cx="6909421" cy="2402491"/>
          </a:xfrm>
        </p:spPr>
        <p:txBody>
          <a:bodyPr>
            <a:normAutofit/>
          </a:bodyPr>
          <a:lstStyle/>
          <a:p>
            <a:r>
              <a:rPr lang="en-US" dirty="0"/>
              <a:t>ESSA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E1945F8-02CC-4850-8EDE-9B9BF64B8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615" y="4070555"/>
            <a:ext cx="6916560" cy="1522420"/>
          </a:xfrm>
        </p:spPr>
        <p:txBody>
          <a:bodyPr>
            <a:normAutofit/>
          </a:bodyPr>
          <a:lstStyle/>
          <a:p>
            <a:r>
              <a:rPr lang="en-US" sz="2800" dirty="0"/>
              <a:t>Cory Green, Associate Commissioner</a:t>
            </a:r>
          </a:p>
          <a:p>
            <a:r>
              <a:rPr lang="en-US" sz="2800" dirty="0"/>
              <a:t>Contracts, Grants and Financial Administration</a:t>
            </a:r>
          </a:p>
          <a:p>
            <a:r>
              <a:rPr lang="en-US" sz="2800" dirty="0"/>
              <a:t>Texas Education Agency</a:t>
            </a:r>
          </a:p>
          <a:p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D408870-7DB2-490E-A2DB-23699F75EBF9}"/>
              </a:ext>
            </a:extLst>
          </p:cNvPr>
          <p:cNvSpPr txBox="1"/>
          <p:nvPr/>
        </p:nvSpPr>
        <p:spPr>
          <a:xfrm>
            <a:off x="401894" y="6282813"/>
            <a:ext cx="306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D164D"/>
                </a:solidFill>
              </a:rPr>
              <a:t>© 2018, Texas Education Agency</a:t>
            </a:r>
          </a:p>
        </p:txBody>
      </p:sp>
    </p:spTree>
    <p:extLst>
      <p:ext uri="{BB962C8B-B14F-4D97-AF65-F5344CB8AC3E}">
        <p14:creationId xmlns:p14="http://schemas.microsoft.com/office/powerpoint/2010/main" val="232858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349251"/>
            <a:ext cx="7977090" cy="9750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PS3001: Year One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286000"/>
            <a:ext cx="7977090" cy="3251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Add PS3001/PS3002 to ESSA-funded grant applications;</a:t>
            </a:r>
          </a:p>
          <a:p>
            <a:r>
              <a:rPr lang="en-US" dirty="0">
                <a:latin typeface="Arial Narrow" panose="020B0606020202030204" pitchFamily="34" charset="0"/>
              </a:rPr>
              <a:t>Identify additional federal grants for year two;</a:t>
            </a:r>
          </a:p>
          <a:p>
            <a:r>
              <a:rPr lang="en-US" dirty="0">
                <a:latin typeface="Arial Narrow" panose="020B0606020202030204" pitchFamily="34" charset="0"/>
              </a:rPr>
              <a:t>Publish ESSA and PS3001 resources for ESCs and LEAs;</a:t>
            </a:r>
          </a:p>
          <a:p>
            <a:r>
              <a:rPr lang="en-US" dirty="0">
                <a:latin typeface="Arial Narrow" panose="020B0606020202030204" pitchFamily="34" charset="0"/>
              </a:rPr>
              <a:t>Provide ESCs and LEAs training; and</a:t>
            </a:r>
          </a:p>
          <a:p>
            <a:r>
              <a:rPr lang="en-US" dirty="0">
                <a:latin typeface="Arial Narrow" panose="020B0606020202030204" pitchFamily="34" charset="0"/>
              </a:rPr>
              <a:t>Monitor year-one implementation. </a:t>
            </a: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00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55600"/>
            <a:ext cx="7968634" cy="797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Year Two: SC3001 for ESSA and Perkins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704513"/>
            <a:ext cx="7641188" cy="47978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Eliminate </a:t>
            </a:r>
            <a:r>
              <a:rPr lang="en-US" dirty="0" smtClean="0">
                <a:latin typeface="Arial Narrow" panose="020B0606020202030204" pitchFamily="34" charset="0"/>
              </a:rPr>
              <a:t>duplication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Change </a:t>
            </a:r>
            <a:r>
              <a:rPr lang="en-US" dirty="0">
                <a:latin typeface="Arial Narrow" panose="020B0606020202030204" pitchFamily="34" charset="0"/>
              </a:rPr>
              <a:t>deadlines to better address data </a:t>
            </a:r>
            <a:r>
              <a:rPr lang="en-US" dirty="0" smtClean="0">
                <a:latin typeface="Arial Narrow" panose="020B0606020202030204" pitchFamily="34" charset="0"/>
              </a:rPr>
              <a:t>availability: </a:t>
            </a: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End of September</a:t>
            </a:r>
            <a:endParaRPr lang="en-US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Encourage LEAs to have one plan for all federally-funded programs</a:t>
            </a:r>
          </a:p>
          <a:p>
            <a:r>
              <a:rPr lang="en-US" dirty="0">
                <a:latin typeface="Arial Narrow" panose="020B0606020202030204" pitchFamily="34" charset="0"/>
              </a:rPr>
              <a:t>Reduce possible delays in grant negotiation </a:t>
            </a:r>
          </a:p>
          <a:p>
            <a:r>
              <a:rPr lang="en-US" dirty="0">
                <a:latin typeface="Arial Narrow" panose="020B0606020202030204" pitchFamily="34" charset="0"/>
              </a:rPr>
              <a:t>Make SC3001 function more like a CIP </a:t>
            </a:r>
          </a:p>
          <a:p>
            <a:r>
              <a:rPr lang="en-US" dirty="0">
                <a:latin typeface="Arial Narrow" panose="020B0606020202030204" pitchFamily="34" charset="0"/>
              </a:rPr>
              <a:t>Use the new eGrants system currently implemented for ESSA </a:t>
            </a:r>
          </a:p>
          <a:p>
            <a:r>
              <a:rPr lang="en-US" dirty="0">
                <a:solidFill>
                  <a:srgbClr val="C00000"/>
                </a:solidFill>
              </a:rPr>
              <a:t>Prepopulated</a:t>
            </a:r>
            <a:r>
              <a:rPr lang="en-US" dirty="0"/>
              <a:t> from 2017-2018 ESSA PS3001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8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9965">
            <a:off x="7415606" y="1729604"/>
            <a:ext cx="1082558" cy="1068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32" y="349250"/>
            <a:ext cx="8087567" cy="10604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Year Two: SC3001 for ESSA and Perkins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54200"/>
            <a:ext cx="7558088" cy="3517899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SC3001: Needs Assessment, Priorities, and Program Outcomes</a:t>
            </a:r>
          </a:p>
          <a:p>
            <a:pPr marL="0" lvl="1" indent="0">
              <a:buNone/>
            </a:pPr>
            <a:endParaRPr lang="en-US" sz="3000" dirty="0"/>
          </a:p>
          <a:p>
            <a:pPr marL="342900" lvl="1" indent="0">
              <a:buNone/>
            </a:pPr>
            <a:r>
              <a:rPr lang="en-US" sz="3000" dirty="0"/>
              <a:t>LEAs use information in ESSA and Perkins applications to: </a:t>
            </a:r>
          </a:p>
          <a:p>
            <a:pPr marL="1028700" lvl="1" indent="-342900"/>
            <a:r>
              <a:rPr lang="en-US" sz="3000" dirty="0"/>
              <a:t>Connect activities in ESSA and Perkins Local Plans; and</a:t>
            </a:r>
          </a:p>
          <a:p>
            <a:pPr marL="1028700" lvl="1" indent="-342900"/>
            <a:r>
              <a:rPr lang="en-US" sz="3000" dirty="0"/>
              <a:t>Show how they are coordinating use of ESSA and Perkins funds. </a:t>
            </a:r>
          </a:p>
          <a:p>
            <a:pPr marL="342900" lvl="1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indent="0">
              <a:buNone/>
            </a:pPr>
            <a:endParaRPr lang="en-US" sz="21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CE7A352-A7EF-43DE-9248-C80B52A566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r="-1012" b="-3392"/>
          <a:stretch/>
        </p:blipFill>
        <p:spPr>
          <a:xfrm>
            <a:off x="1617208" y="5113458"/>
            <a:ext cx="5609763" cy="1550249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16275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1541"/>
            <a:ext cx="7982743" cy="92789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Resources for LEAs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28" y="2228850"/>
            <a:ext cx="5293519" cy="2500313"/>
          </a:xfrm>
          <a:prstGeom prst="rect">
            <a:avLst/>
          </a:prstGeom>
          <a:ln w="12700">
            <a:solidFill>
              <a:schemeClr val="accent4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9644" y="3597672"/>
            <a:ext cx="6286499" cy="1723004"/>
          </a:xfrm>
          <a:prstGeom prst="rect">
            <a:avLst/>
          </a:prstGeom>
          <a:ln w="1270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0507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CB8BA58-0D53-4CAE-8FB2-1FA360534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Application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C34DE48B-AE6B-4228-A76E-A40FC29B0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ED744F1F-7E45-45B0-9541-361197FA2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Mega-Application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79B8207-A820-4B71-A153-A7820EA35356}"/>
              </a:ext>
            </a:extLst>
          </p:cNvPr>
          <p:cNvGraphicFramePr/>
          <p:nvPr>
            <p:extLst/>
          </p:nvPr>
        </p:nvGraphicFramePr>
        <p:xfrm>
          <a:off x="699247" y="1397000"/>
          <a:ext cx="7518400" cy="513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928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AFECB6CE-63B6-45F0-9091-6C9FEEB9DB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Private Nonprofit Schools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378D6CFC-EFE6-4886-8BB4-4A6F84C9E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7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1D27956-5BB2-4167-882D-6EBD9529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PNP Equitable Services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4D370B7-2332-4AFF-ABA9-205CE2B51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94000" y="1647825"/>
            <a:ext cx="3147060" cy="393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55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805AF0D-A1C0-48E0-B4B9-24DC11B1E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Statewide Trainings</a:t>
            </a:r>
          </a:p>
          <a:p>
            <a:endParaRPr lang="en-US" dirty="0"/>
          </a:p>
          <a:p>
            <a:r>
              <a:rPr lang="en-US" dirty="0"/>
              <a:t>Late April, May</a:t>
            </a:r>
          </a:p>
          <a:p>
            <a:endParaRPr lang="en-US" dirty="0"/>
          </a:p>
          <a:p>
            <a:r>
              <a:rPr lang="en-US" dirty="0"/>
              <a:t>Dallas, Austin, San Antonio, Houston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74EE4A4-495C-4A1F-94A3-2D531B3F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PNP Equitable Services</a:t>
            </a:r>
          </a:p>
        </p:txBody>
      </p:sp>
    </p:spTree>
    <p:extLst>
      <p:ext uri="{BB962C8B-B14F-4D97-AF65-F5344CB8AC3E}">
        <p14:creationId xmlns:p14="http://schemas.microsoft.com/office/powerpoint/2010/main" val="2723444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395448"/>
            <a:ext cx="8040688" cy="435130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Cory Green, Associate Commissioner</a:t>
            </a:r>
            <a:r>
              <a:rPr lang="en-US" sz="3150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sz="315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Contracts, Grants and Financial Administration</a:t>
            </a:r>
            <a:b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Texas Education Agency</a:t>
            </a:r>
            <a:b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(512) 463-8992</a:t>
            </a:r>
            <a:b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cory.green@tea.texas.gov</a:t>
            </a:r>
            <a:endParaRPr lang="en-US" sz="315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84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EF0AF9-9959-4E40-BCB3-17EA3D7F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2018-2019 Appropriation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35924A-2E64-40C0-8E05-04163CE5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Title I, Part A – 4.1% increase</a:t>
            </a:r>
          </a:p>
          <a:p>
            <a:r>
              <a:rPr lang="en-US" dirty="0"/>
              <a:t>Migrant – 10% </a:t>
            </a:r>
            <a:r>
              <a:rPr lang="en-US" dirty="0">
                <a:solidFill>
                  <a:srgbClr val="FF0000"/>
                </a:solidFill>
              </a:rPr>
              <a:t>decrease</a:t>
            </a:r>
          </a:p>
          <a:p>
            <a:r>
              <a:rPr lang="en-US" dirty="0"/>
              <a:t>Title I, Part D – 0.7% </a:t>
            </a:r>
            <a:r>
              <a:rPr lang="en-US" dirty="0">
                <a:solidFill>
                  <a:srgbClr val="FF0000"/>
                </a:solidFill>
              </a:rPr>
              <a:t>decrease</a:t>
            </a:r>
          </a:p>
          <a:p>
            <a:r>
              <a:rPr lang="en-US" dirty="0"/>
              <a:t>Title II, Part A –  4.7% increase</a:t>
            </a:r>
          </a:p>
          <a:p>
            <a:r>
              <a:rPr lang="en-US" dirty="0"/>
              <a:t>Title III,  Part A – 8.9% </a:t>
            </a:r>
            <a:r>
              <a:rPr lang="en-US" dirty="0">
                <a:solidFill>
                  <a:srgbClr val="FF0000"/>
                </a:solidFill>
              </a:rPr>
              <a:t>decrease</a:t>
            </a:r>
          </a:p>
          <a:p>
            <a:r>
              <a:rPr lang="en-US" dirty="0"/>
              <a:t>Title IV, Part A – 1.5% </a:t>
            </a:r>
            <a:r>
              <a:rPr lang="en-US" dirty="0">
                <a:solidFill>
                  <a:srgbClr val="FF0000"/>
                </a:solidFill>
              </a:rPr>
              <a:t>decrease</a:t>
            </a:r>
          </a:p>
        </p:txBody>
      </p:sp>
    </p:spTree>
    <p:extLst>
      <p:ext uri="{BB962C8B-B14F-4D97-AF65-F5344CB8AC3E}">
        <p14:creationId xmlns:p14="http://schemas.microsoft.com/office/powerpoint/2010/main" val="384444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EF0AF9-9959-4E40-BCB3-17EA3D7F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2018-2019 Appropriation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35924A-2E64-40C0-8E05-04163CE5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Rural, Low Income – 0.5% </a:t>
            </a:r>
            <a:r>
              <a:rPr lang="en-US" dirty="0">
                <a:solidFill>
                  <a:srgbClr val="FF0000"/>
                </a:solidFill>
              </a:rPr>
              <a:t>decrease</a:t>
            </a:r>
          </a:p>
          <a:p>
            <a:r>
              <a:rPr lang="en-US" dirty="0"/>
              <a:t>Homeless – 3.9% increase</a:t>
            </a:r>
          </a:p>
          <a:p>
            <a:r>
              <a:rPr lang="en-US" dirty="0"/>
              <a:t>IDEA – 0.1% increase</a:t>
            </a:r>
          </a:p>
          <a:p>
            <a:r>
              <a:rPr lang="en-US" dirty="0"/>
              <a:t>Perkins – 0.4% increase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1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FAD742C-893A-4FC8-9267-90EBA2BA2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r>
              <a:rPr lang="en-US" dirty="0"/>
              <a:t>Proposes zero funding</a:t>
            </a:r>
          </a:p>
          <a:p>
            <a:pPr lvl="1"/>
            <a:r>
              <a:rPr lang="en-US" sz="3200" dirty="0"/>
              <a:t>Title II, Part A</a:t>
            </a:r>
          </a:p>
          <a:p>
            <a:pPr lvl="1"/>
            <a:r>
              <a:rPr lang="en-US" sz="3200" dirty="0"/>
              <a:t>21</a:t>
            </a:r>
            <a:r>
              <a:rPr lang="en-US" sz="3200" baseline="30000" dirty="0"/>
              <a:t>st</a:t>
            </a:r>
            <a:r>
              <a:rPr lang="en-US" sz="3200" dirty="0"/>
              <a:t> CCLC</a:t>
            </a:r>
          </a:p>
          <a:p>
            <a:pPr lvl="1"/>
            <a:r>
              <a:rPr lang="en-US" sz="3200" dirty="0"/>
              <a:t>Title IV, Part A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5C4FBA9-F6A4-4337-BC2B-DFF71E89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Budget Proposal</a:t>
            </a:r>
          </a:p>
        </p:txBody>
      </p:sp>
    </p:spTree>
    <p:extLst>
      <p:ext uri="{BB962C8B-B14F-4D97-AF65-F5344CB8AC3E}">
        <p14:creationId xmlns:p14="http://schemas.microsoft.com/office/powerpoint/2010/main" val="163364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68F77A6-2C55-4327-AABF-A48E77D026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Validations to be Public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66134DFA-7E69-48A1-BD2E-7ACC3E517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EC2883FD-4C88-40A8-8FCE-4E703075C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Lists will be released to public </a:t>
            </a:r>
            <a:r>
              <a:rPr lang="en-US" dirty="0">
                <a:solidFill>
                  <a:srgbClr val="C00000"/>
                </a:solidFill>
              </a:rPr>
              <a:t>upon request</a:t>
            </a:r>
          </a:p>
          <a:p>
            <a:endParaRPr lang="en-US" dirty="0"/>
          </a:p>
          <a:p>
            <a:r>
              <a:rPr lang="en-US" dirty="0"/>
              <a:t>May soon </a:t>
            </a:r>
            <a:r>
              <a:rPr lang="en-US" dirty="0">
                <a:solidFill>
                  <a:srgbClr val="C00000"/>
                </a:solidFill>
              </a:rPr>
              <a:t>post to website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A9D6A3F-D506-452B-A7EE-978DA725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Validations	</a:t>
            </a:r>
          </a:p>
        </p:txBody>
      </p:sp>
    </p:spTree>
    <p:extLst>
      <p:ext uri="{BB962C8B-B14F-4D97-AF65-F5344CB8AC3E}">
        <p14:creationId xmlns:p14="http://schemas.microsoft.com/office/powerpoint/2010/main" val="201411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A0491D4A-091D-428C-84B2-163781300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PS3001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884E4C50-C3F0-4834-9AF2-3C69EAC21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1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1852898"/>
            <a:ext cx="7636669" cy="275215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Arial Narrow" panose="020B0606020202030204" pitchFamily="34" charset="0"/>
              </a:rPr>
              <a:t>SC3001—Needs Assessment, Priorities, and Program Outcomes— </a:t>
            </a:r>
            <a:br>
              <a:rPr lang="en-US" sz="4400" dirty="0">
                <a:latin typeface="Arial Narrow" panose="020B0606020202030204" pitchFamily="34" charset="0"/>
              </a:rPr>
            </a:br>
            <a:r>
              <a:rPr lang="en-US" sz="4400" dirty="0">
                <a:latin typeface="Arial Narrow" panose="020B0606020202030204" pitchFamily="34" charset="0"/>
              </a:rPr>
              <a:t/>
            </a:r>
            <a:br>
              <a:rPr lang="en-US" sz="4400" dirty="0">
                <a:latin typeface="Arial Narrow" panose="020B0606020202030204" pitchFamily="34" charset="0"/>
              </a:rPr>
            </a:br>
            <a:r>
              <a:rPr lang="en-US" sz="3100" dirty="0">
                <a:solidFill>
                  <a:srgbClr val="002060"/>
                </a:solidFill>
                <a:latin typeface="Arial Narrow" panose="020B0606020202030204" pitchFamily="34" charset="0"/>
              </a:rPr>
              <a:t>Reporting for ESSA and Perkins Federal Grant Programs</a:t>
            </a:r>
            <a:r>
              <a:rPr lang="en-US" sz="1800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en-US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6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95" y="381000"/>
            <a:ext cx="8303905" cy="131028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2017</a:t>
            </a:r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2018 ESSA Consolidated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" y="2069064"/>
            <a:ext cx="7641188" cy="44587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First year of ESSA implementation: </a:t>
            </a:r>
          </a:p>
          <a:p>
            <a:pPr marL="1028700" indent="-1028700"/>
            <a:endParaRPr lang="en-US" dirty="0">
              <a:latin typeface="Arial Narrow" panose="020B0606020202030204" pitchFamily="34" charset="0"/>
            </a:endParaRPr>
          </a:p>
          <a:p>
            <a:pPr marL="1028700" indent="-1028700"/>
            <a:r>
              <a:rPr lang="en-US" dirty="0">
                <a:latin typeface="Arial Narrow" panose="020B0606020202030204" pitchFamily="34" charset="0"/>
              </a:rPr>
              <a:t>ESSA Program Schedule PS3001—Needs Assessment Priorities, and Program Outcomes:</a:t>
            </a:r>
          </a:p>
          <a:p>
            <a:pPr marL="0" indent="0">
              <a:buNone/>
            </a:pPr>
            <a:endParaRPr lang="en-US" sz="900" dirty="0"/>
          </a:p>
          <a:p>
            <a:pPr marL="1543050">
              <a:spcBef>
                <a:spcPts val="0"/>
              </a:spcBef>
            </a:pPr>
            <a:r>
              <a:rPr lang="en-US" dirty="0">
                <a:latin typeface="Arial Narrow" panose="020B0606020202030204" pitchFamily="34" charset="0"/>
              </a:rPr>
              <a:t>Identify and prioritize needs;</a:t>
            </a:r>
          </a:p>
          <a:p>
            <a:pPr marL="1543050">
              <a:spcBef>
                <a:spcPts val="0"/>
              </a:spcBef>
            </a:pPr>
            <a:r>
              <a:rPr lang="en-US" dirty="0">
                <a:latin typeface="Arial Narrow" panose="020B0606020202030204" pitchFamily="34" charset="0"/>
              </a:rPr>
              <a:t>Implement programs addressing priority needs;</a:t>
            </a:r>
          </a:p>
          <a:p>
            <a:pPr marL="1543050">
              <a:spcBef>
                <a:spcPts val="0"/>
              </a:spcBef>
            </a:pPr>
            <a:r>
              <a:rPr lang="en-US" dirty="0">
                <a:latin typeface="Arial Narrow" panose="020B0606020202030204" pitchFamily="34" charset="0"/>
              </a:rPr>
              <a:t>Align programs and activities to TEA Strategic Priorities; and</a:t>
            </a:r>
          </a:p>
          <a:p>
            <a:pPr marL="1543050">
              <a:spcBef>
                <a:spcPts val="0"/>
              </a:spcBef>
            </a:pPr>
            <a:r>
              <a:rPr lang="en-US" dirty="0">
                <a:latin typeface="Arial Narrow" panose="020B0606020202030204" pitchFamily="34" charset="0"/>
              </a:rPr>
              <a:t>Develop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3 to 5 </a:t>
            </a:r>
            <a:r>
              <a:rPr lang="en-US" dirty="0">
                <a:latin typeface="Arial Narrow" panose="020B0606020202030204" pitchFamily="34" charset="0"/>
              </a:rPr>
              <a:t>student outcome-focused SMART goals. </a:t>
            </a:r>
          </a:p>
          <a:p>
            <a:pPr marL="46435" indent="0" defTabSz="85725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06400" y="2840955"/>
            <a:ext cx="1130414" cy="1068188"/>
            <a:chOff x="768215" y="2415421"/>
            <a:chExt cx="1507218" cy="14242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07563">
              <a:off x="768215" y="2415421"/>
              <a:ext cx="1443410" cy="142425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9786508">
              <a:off x="987726" y="3178967"/>
              <a:ext cx="1287707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2017-2018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5849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2E3EACF9EF994C92B160B21EEDCA69" ma:contentTypeVersion="4" ma:contentTypeDescription="Create a new document." ma:contentTypeScope="" ma:versionID="73e29924dc4dc8160666bb36fb262fae">
  <xsd:schema xmlns:xsd="http://www.w3.org/2001/XMLSchema" xmlns:xs="http://www.w3.org/2001/XMLSchema" xmlns:p="http://schemas.microsoft.com/office/2006/metadata/properties" xmlns:ns2="70b6bc79-b872-4d38-9ead-7936ca853e2c" xmlns:ns3="1c039628-c6cb-4b3c-865d-fa6e7d424c6a" targetNamespace="http://schemas.microsoft.com/office/2006/metadata/properties" ma:root="true" ma:fieldsID="be69b4d04163920c0b24e3794a6b8dfa" ns2:_="" ns3:_="">
    <xsd:import namespace="70b6bc79-b872-4d38-9ead-7936ca853e2c"/>
    <xsd:import namespace="1c039628-c6cb-4b3c-865d-fa6e7d424c6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6bc79-b872-4d38-9ead-7936ca853e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39628-c6cb-4b3c-865d-fa6e7d424c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AA19AD-4B81-497E-B150-88C4ACFF65DB}">
  <ds:schemaRefs>
    <ds:schemaRef ds:uri="http://purl.org/dc/elements/1.1/"/>
    <ds:schemaRef ds:uri="http://schemas.microsoft.com/office/2006/metadata/properties"/>
    <ds:schemaRef ds:uri="1c039628-c6cb-4b3c-865d-fa6e7d424c6a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0b6bc79-b872-4d38-9ead-7936ca853e2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A2A885-9140-4F86-81E3-EE97A4212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b6bc79-b872-4d38-9ead-7936ca853e2c"/>
    <ds:schemaRef ds:uri="1c039628-c6cb-4b3c-865d-fa6e7d424c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712721-41D2-4B2A-8DAF-A49DB60608F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E7CD3CC-A4C6-4DBD-8CE8-7CA7D9833B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555</Words>
  <Application>Microsoft Macintosh PowerPoint</Application>
  <PresentationFormat>On-screen Show (4:3)</PresentationFormat>
  <Paragraphs>111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 Narrow</vt:lpstr>
      <vt:lpstr>Lucida Grande</vt:lpstr>
      <vt:lpstr>Lucida Sans Unicode</vt:lpstr>
      <vt:lpstr>ＭＳ Ｐゴシック</vt:lpstr>
      <vt:lpstr>Symbol</vt:lpstr>
      <vt:lpstr>Times</vt:lpstr>
      <vt:lpstr>Verdana</vt:lpstr>
      <vt:lpstr>Wingdings 2</vt:lpstr>
      <vt:lpstr>Wingdings 3</vt:lpstr>
      <vt:lpstr>Arial</vt:lpstr>
      <vt:lpstr>title1</vt:lpstr>
      <vt:lpstr>ESSA Updates </vt:lpstr>
      <vt:lpstr>2018-2019 Appropriation Estimates</vt:lpstr>
      <vt:lpstr>2018-2019 Appropriation Estimates</vt:lpstr>
      <vt:lpstr>2019-2020 Budget Proposal</vt:lpstr>
      <vt:lpstr>Validations to be Public</vt:lpstr>
      <vt:lpstr>Random Validations </vt:lpstr>
      <vt:lpstr>PS3001 Update</vt:lpstr>
      <vt:lpstr>SC3001—Needs Assessment, Priorities, and Program Outcomes—   Reporting for ESSA and Perkins Federal Grant Programs </vt:lpstr>
      <vt:lpstr>20172018 ESSA Consolidated Applications</vt:lpstr>
      <vt:lpstr>PS3001: Year One Activities</vt:lpstr>
      <vt:lpstr>Year Two: SC3001 for ESSA and Perkins</vt:lpstr>
      <vt:lpstr>Year Two: SC3001 for ESSA and Perkins</vt:lpstr>
      <vt:lpstr>Resources for LEAs</vt:lpstr>
      <vt:lpstr>One Application</vt:lpstr>
      <vt:lpstr>One Mega-Application</vt:lpstr>
      <vt:lpstr>Private Nonprofit Schools</vt:lpstr>
      <vt:lpstr>PNP Equitable Services</vt:lpstr>
      <vt:lpstr>PNP Equitable Services</vt:lpstr>
      <vt:lpstr>Cory Green, Associate Commissioner Contracts, Grants and Financial Administration Texas Education Agency  (512) 463-8992 cory.green@tea.texas.gov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Patterson, Susan</dc:creator>
  <cp:lastModifiedBy>Microsoft Office User</cp:lastModifiedBy>
  <cp:revision>44</cp:revision>
  <cp:lastPrinted>2017-10-18T14:36:58Z</cp:lastPrinted>
  <dcterms:modified xsi:type="dcterms:W3CDTF">2018-04-05T03:16:49Z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Green, Cory</vt:lpwstr>
  </property>
  <property fmtid="{D5CDD505-2E9C-101B-9397-08002B2CF9AE}" pid="4" name="display_urn:schemas-microsoft-com:office:office#Author">
    <vt:lpwstr>Beck, Virginia</vt:lpwstr>
  </property>
  <property fmtid="{D5CDD505-2E9C-101B-9397-08002B2CF9AE}" pid="5" name="ContentTypeId">
    <vt:lpwstr>0x010100292E3EACF9EF994C92B160B21EEDCA69</vt:lpwstr>
  </property>
</Properties>
</file>